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0.34615384615384615</c:v>
                </c:pt>
                <c:pt idx="1">
                  <c:v>0.65384615384615385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0.34615384615384615</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7.5735887613377466</c:v>
                </c:pt>
                <c:pt idx="1">
                  <c:v>7.9539324230551873</c:v>
                </c:pt>
                <c:pt idx="2">
                  <c:v>7.1832291590313062</c:v>
                </c:pt>
                <c:pt idx="3">
                  <c:v>8.702882321463882</c:v>
                </c:pt>
                <c:pt idx="4">
                  <c:v>8.4288575936270327</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6.3305318077747614</c:v>
                </c:pt>
                <c:pt idx="2">
                  <c:v>5.6787379006199714</c:v>
                </c:pt>
                <c:pt idx="3">
                  <c:v>7.2171409267674527</c:v>
                </c:pt>
                <c:pt idx="4">
                  <c:v>7.0770804895995223</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41D-47F7-8185-2796718D7F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41D-47F7-8185-2796718D7F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0.45380203181711742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0.26100709063472038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2.7248768525012217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0.26100709063472038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0.26931526066152589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6.8567524148280459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0.63552831238837992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0.177806103105139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1.8562703925262127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0.177806103105139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0.48303384786427639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7.4897197473249371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Your Trust</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8A-4B4A-AA79-67C7F7A6BE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8A-4B4A-AA79-67C7F7A6BE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07-443B-9BFD-F5301274FA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07-443B-9BFD-F5301274FA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0.30222382338585074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0.37222348790146675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0.10377312548836048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1.0833766502944275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0.10377312548836048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0.37222348790146675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0.2572828841517083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8.0245027065010657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0.53254126454809825</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0.41927966700909813</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0.11689203640682422</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1.2203362118328327</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0.11689203640682333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0.41927966700909902</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0.20543729469517125</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8.4288575936270327</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0.72156552892522363</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0.54773888746403543</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0.15270550664096483</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1.5942237403725272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0.15270550664096483</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0.24305558576425579</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7.8566967510039651</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6.4734827190269488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8.2722582355053209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BEE-4B72-9E4D-8A072E26C77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BEE-4B72-9E4D-8A072E26C77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56B-4D33-94C6-B9DC49C1A7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56B-4D33-94C6-B9DC49C1A7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0.53825515275635993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0.74712416896300482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0.20829263241364426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2.1745454164875611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0.20829263241364337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0.74712416896300571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0.13523098030514191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6.4734827190269488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0.14382150766979462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0.89624247512981814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0.24986570128606456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2.6085623345046924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0.24986570128606633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0.5525865691996561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5.8925318933630484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8.4424421607312059</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F8-4C4F-B25C-47DD182591C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F8-4C4F-B25C-47DD182591C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22-441B-AB20-601A46CF3C1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22-441B-AB20-601A46CF3C1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6.3378483057067392E-2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0.38702539921883172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0.107899787696768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1.1264584160136479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0.107899787696768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0.38702539921883172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3.1080506763672133E-2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8.4424421607312059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8.5069445397233423</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D6-48F7-B196-8E851C559CD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D6-48F7-B196-8E851C559CD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89-40BB-AE3A-969E54FAA30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89-40BB-AE3A-969E54FAA30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47A-4674-872D-30C041DFB3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47A-4674-872D-30C041DFB3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0.28952432751138346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0.37524001044947219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0.10461410942163596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1.092156402781356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0.10461410942163596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0.37524001044947219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6.2712013997261451E-2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8.5069445397233423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9.0088794571560928</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E6B-42FE-AB22-43C1D545B5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E6B-42FE-AB22-43C1D545B5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CF0-49A0-B715-0F071B84B3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CF0-49A0-B715-0F071B84B3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1.0135614320478323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0.3391643871992347</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9.4556495379803707E-2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0.98715634463222912</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9.4556495379803707E-2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0.15497699944791954</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8.9508037002375875</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0.56645509313718367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0.22762122711014676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6.3459096302295848E-2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0.66250392728514385</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6.3459096302295848E-2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0.22762122711014676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0.14203419445794196</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9.3260431895948468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0.41377226638839204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0.27822913442849817</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7.7568202491320015E-2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0.80980098642044052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7.7568202491319127E-2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0.27822913442849817</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4.0771701127022553E-2</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8.7497914816358424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765-4EFF-920A-BD7F0942D0C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765-4EFF-920A-BD7F0942D0C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23A-4C0B-B993-4CB7E4B9B9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23A-4C0B-B993-4CB7E4B9B9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F5-4715-8C00-12A93B44B23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F5-4715-8C00-12A93B44B23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0.33377744665453601</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0.32907701946038426</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9.1744212672677961E-2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0.95779651370694907</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9.1744212672677961E-2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0.32907701946038337</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0.113681545997526</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8.8422575279700197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0.52785183210969677</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0.26481656809433041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7.3828879276753412E-2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0.77076298463047976</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7.3828879276753412E-2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0.26481656809433041</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0.33112656229580928</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9.2304456382522648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39-4802-A6B0-CFC523E32F5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39-4802-A6B0-CFC523E32F5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EE5-4250-84E3-45D9B8E8BE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EE5-4250-84E3-45D9B8E8BE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0.67578110418532944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0.56210311193301621</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0.15671014502841807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1.6360315947801434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0.15671014502841984</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0.56210311193301443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0.77375584563103317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8.5860697015548606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0.17041136919881872</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0.18386798062135412</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5.1261018303504713E-2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0.53515773027922009</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5.1261018303504713E-2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0.18386798062135412</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0.46627446620163226</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8.9280532193477651</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0.11921963769416788</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0.28524711261249713</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7.9524762338922805E-2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0.83022719256794719</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7.9524762338921917E-2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0.28524711261249713</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0.83305653396964452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8.23694317707713</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8.1234136238631507</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0.24383163274335917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0.36713877780549886</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0.10235554632957289</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1.0685773257742461</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0.10235554632957289</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0.36713877780549886</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3.1516171065092635E-2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9.1737920568780513</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3EA-41E3-BAF4-976A15A7F3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3EA-41E3-BAF4-976A15A7F3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B1-46BE-9437-51BAB7B0154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B1-46BE-9437-51BAB7B0154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1.5992914109391521E-2</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0.4007439932606065</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0.1117244291481887</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1.1663871280450087</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0.11172442914818959</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0.40074399326060473</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0.66678434386914454</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7.8007912691664751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1.0988374708145283</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0.5313231726595502</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0.14812892808599099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1.5464449120741328</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0.14812892808599187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0.53132317265954931</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1.2426311463705986E-2</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8.4460359785598271</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0.20335847054846745</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0.39891040858900162</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0.11121323945059025</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1.1610503804078469</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0.11121323945059025</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0.3293263847849186</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9.3888789403986213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8.9516963097574287</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37A-455F-BFDB-B9072C3E25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37A-455F-BFDB-B9072C3E25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D4-4810-96E7-4795BDBBCD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D4-4810-96E7-4795BDBBCD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0.3714988723153354</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0.31046381943674906</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8.6554991668161385E-2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0.90362178549043115</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8.6554991668162273E-2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0.31046381943674817</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0.30787810262174808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8.6300488857663051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0.33738145656595186</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0.24088373485630044</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6.7156584304440159E-2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0.70110517541577622</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6.7156584304440159E-2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0.24088373485630044</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0.11267120672988185</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9.1732359534823971</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9.5079406730400606E-2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0.35414065987435706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9.8731768231136385E-2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1.0307455985402569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9.8731768231136385E-2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0.35414065987435706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0.22348343089892353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9.1544441403891117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0.22849675147753334</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0.24472187751240426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6.8226629780989256E-2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0.71227629779057722</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6.8226629780989256E-2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0.24472187751240426</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0.13915289858741353</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9.0875855463898976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8.9270250421725095E-2</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0.27765550142034545</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7.7408277897428768E-2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0.80813139643734999</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7.7408277897429656E-2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0.27765550142034456</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0.18491943489038931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8.9159148533911132</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Your Trust</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8.8849810709154191</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645-46F6-BC23-E9799AA807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645-46F6-BC23-E9799AA807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3A-4E60-8C19-BCCD2E80BB5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3A-4E60-8C19-BCCD2E80BB5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0.30753099783691962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9.8933207964187808E-2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1.0328486006634341</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9.893320796418692E-2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0.35486320340078414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0.16145181189793156</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8.8849810709154191</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0.37263727592943052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0.37441266949060381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0.10438345294794082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1.0897483820470297</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0.10438345294793905</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0.3744126694906047</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0.43356014737469906</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9.1122578736036974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0.90171300107821928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0.29726337314715501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8.2874805936102192E-2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0.86520117059523116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8.2874805936102192E-2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0.2422806063213514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9.4607305720832855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0.55506941274959853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0.18951124072750947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1.9784703622089612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0.18951124072751035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0.67975725591922043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0.40195915075033639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6.8613495271374454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0.36410677957886639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0.18865732484878661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1.9695556020533713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0.18865732484878794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0.67669434781794546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1.1454719585302495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5.875688535457626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0.21799989277478904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0.36414265038143068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0.10152024840436624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1.0598569344017381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0.10152024840436624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0.36414265038143157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0.49607091075771947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9.10754458108641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0.73799126637554591</c:v>
                </c:pt>
                <c:pt idx="1">
                  <c:v>3.9301310043668131E-2</c:v>
                </c:pt>
                <c:pt idx="2">
                  <c:v>9.1703056768558971E-2</c:v>
                </c:pt>
                <c:pt idx="3">
                  <c:v>7.8602620087336247E-2</c:v>
                </c:pt>
                <c:pt idx="4">
                  <c:v>2.1834061135371181E-2</c:v>
                </c:pt>
                <c:pt idx="5">
                  <c:v>3.0567685589519653E-2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Your Trust</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6.7263204398794736</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5A-4B22-967A-7B8F4DE4CF1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5A-4B22-967A-7B8F4DE4CF1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F74-4B63-A64C-C64C63A557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F74-4B63-A64C-C64C63A557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0.74118632514803817</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0.66717865675248511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0.18600442132404904</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1.9418596670927455</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0.18600442132404815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0.66717865675248511</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0.22093247514863101</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7.7308822632141947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0.68775940083424114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0.53874953303324258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0.1501993418348011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1.56805973673469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0.15019934183479933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0.53874953303324347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0.27882275111014998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7.9471981434375882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0.64550242855841233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0.55010667547146586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0.15336562823460742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1.601115315792871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0.15336562823460653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0.55010667547146674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0.22064501178956952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8.1903908108587302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0.11035772400054933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0.71975105348738699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0.20066121247484991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2.0948744792254108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0.20066121247485036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0.71975105348738655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1.5790895893209296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5.5173367485973497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0.69413524281637007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0.19747072269793797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2.0615662203573919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0.19747072269793797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0.70830709603416953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0.84083282918972557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4.2457942332895096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0.17202619319946777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0.10848162827496655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1.1325327487818688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0.10848162827496566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0.38911240130535951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0.47279023601184633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8.2661786053263988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Your Trust</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9.6100962553646099</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0.54148471615720528</c:v>
                </c:pt>
                <c:pt idx="1">
                  <c:v>0.45851528384279483</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B6-4048-959B-FCB9CC144FB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B6-4048-959B-FCB9CC144FB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48-45E7-9335-3BBE7FDE5E3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48-45E7-9335-3BBE7FDE5E3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0.33876295681872115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8.2744222759128405E-2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2.3068470665917218E-2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0.24083154824375441</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2.3068470665917218E-2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8.2744222759128405E-2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3.0886839559839174E-2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9.8046282995381677</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1.6001295968654183E-2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0.30869016473993938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8.6060509999466461E-2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0.89845946729541026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8.6060509999466461E-2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0.28700052226746031</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9.2715590054843506</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9.2653417569184882E-2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0.11565496628118055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3.2243739901835156E-2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0.33567123075801319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9.7541014610713113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84-456A-A688-9D93A865C6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84-456A-A688-9D93A865C6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50-473A-B41F-1309B11963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50-473A-B41F-1309B11963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0.91554554018255563</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0.70411393879759943</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0.25476145297042496</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2.6596732848159088</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0.25476145297042585</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0.91380303099894089</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3.700937815905192E-3</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4.9857409262845129</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3.2042575743585351</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7.2818542400499666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0.13097137803244063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0.20477128034547132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2.1377830024215747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9.5177266165542562E-3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8.3848054775278342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8.6864883996386659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0.45414847161572064</c:v>
                </c:pt>
                <c:pt idx="1">
                  <c:v>0.27510917030567678</c:v>
                </c:pt>
                <c:pt idx="2">
                  <c:v>0.2707423580786027</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6.3288667305914146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0.55140083652921756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0.55073817469744046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0.15354168549739011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1.6029533285414983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0.15354168549738745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0.44655199184975558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8.8606854135119235</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8.3860240915862114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3.0879628220348438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0.81082675705743812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0.27885511966454013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2.9112077335813407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0.27885511966454057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1.000224526073068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0.2762293299214349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7.2206705541521874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5.6332485655474924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0.17604734137526545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0.30941106953540487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8.6261492866578138E-2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0.90055769980323852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8.6261492866578138E-2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0.30941106953540576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0.21648291609667147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8.172829651822866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0.58126014070949328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0.55967538944679696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0.15603331415019106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1.6289655768085414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0.15603331415019106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0.55967538944679696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0.27072679170539971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7.5627119624206269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2.8115875773110588E-2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0.37553144956040896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0.10469536046681238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1.0930046521208903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0.10469536046681327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0.37553144956040896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0.46594826807088552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8.9430150339648424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9.1146386345703743</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3C-4906-B0E3-A16F5C3A4BB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3C-4906-B0E3-A16F5C3A4BB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18-408E-BF73-CC72579BDB4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18-408E-BF73-CC72579BDB4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0.19624171382597488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0.32618286697569321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9.0937344598151171E-2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0.9493729259264363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9.0937344598151171E-2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0.3261828669756941</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0.31639923572484463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8.9658741970721643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0.15882807382293684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0.28986253989838495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8.0811508958866796E-2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0.8436606440163068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8.0811508958866796E-2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0.1010621711063493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9.393023696096499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0.44104803493449779</c:v>
                </c:pt>
                <c:pt idx="1">
                  <c:v>0.55021834061135377</c:v>
                </c:pt>
                <c:pt idx="2">
                  <c:v>0</c:v>
                </c:pt>
                <c:pt idx="3">
                  <c:v>8.7336244541484712E-3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0.25021983042318219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0.37209574490039721</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0.10373751169473522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1.0830048473612566</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0.10373751169473699</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0.37209574490039721</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0.24630444848898136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8.9850180105424577</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8.8975179009440613</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D4-4118-A58A-2252F9E3A46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D4-4118-A58A-2252F9E3A46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B0-41E6-BF01-A155931E66A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B0-41E6-BF01-A155931E66A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0.14483643632570242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0.30106145569819365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8.3933682954866917E-2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0.87625569586144181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8.3933682954867805E-2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0.30106145569819276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0.3355153093512353</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9.0243823920148447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0.20832774364406959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0.22460956593116599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6.2619467682358376E-2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0.65373832407643917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6.2619467682358376E-2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0.22460956593116599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7.4796383742029349E-2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9.2649664959881459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1.051932325368643E-2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0.25217101495651395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7.030339360673743E-2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0.73395741634996625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7.030339360673743E-2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0.25217101495651306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0.26642903538845175</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9.1313552792055148</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1.6794909672071601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0.4116122150260404</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0.11475440811985038</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1.198019676966827</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0.11475440811985038</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0.41161221502604128</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0.15636987020511661</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8.1693674365677413</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8.5575596921120312</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CC-426B-9356-3F7FD60BDE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CC-426B-9356-3F7FD60BDE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6</c:v>
                </c:pt>
                <c:pt idx="1">
                  <c:v>21</c:v>
                </c:pt>
                <c:pt idx="2">
                  <c:v>7</c:v>
                </c:pt>
                <c:pt idx="3">
                  <c:v>46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16-48F8-BABD-82CB7C1BE29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16-48F8-BABD-82CB7C1BE29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0.17078943992564799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0.32724448414040719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9.1233315526465297E-2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0.95246282026461415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9.1233315526466185E-2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0.27945709969210419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8.5967766889179043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0.57069817058034733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0.33468490085592606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9.3307648078283734E-2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0.97411855667044733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9.3307648078283734E-2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0.33468490085592606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0.40131700719478047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7.9685125040896674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0.73699158521098429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0.34069314730491396</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9.4982702267451202E-2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0.99160588383710646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9.4982702267451202E-2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0.34069314730491485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0.20827727010157027</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8.8047188667730474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0.66551562566790068</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0.33480428496570003</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9.334093147551048E-2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0.97446603059713155</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9.3340931475509592E-2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0.33480428496570092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0.11081425707011583</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8.6918704176696426</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0.40806675439233686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0.24891973475254936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6.9396960994154711E-2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0.7244943889725235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6.9396960994154711E-2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0.24891973475254936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0.27146409921022929</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9.0397610196570124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0.57900915191579561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0.42741841123340762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0.11916105744702765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1.2440244683290729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0.11916105744702854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0.42741841123340585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0.14940819127802918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8.243718655564912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0.73926834852459589</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0.4353499454965899</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0.12137230989928138</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1.2671096289947457</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0.12137230989928049</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0.4353499454965899</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0.14611843202398056</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9.5430505512261998</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8.5536789963712572</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FA5-4B5A-9F52-D0C16DD5627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FA5-4B5A-9F52-D0C16DD5627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8.3848054775278342</c:v>
                </c:pt>
                <c:pt idx="1">
                  <c:v>5.7547790866870852</c:v>
                </c:pt>
                <c:pt idx="2">
                  <c:v>6.4734827190269488</c:v>
                </c:pt>
                <c:pt idx="3">
                  <c:v>8.5967766889179043</c:v>
                </c:pt>
                <c:pt idx="4">
                  <c:v>8.243718655564912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8.6864883996386659</c:v>
                </c:pt>
                <c:pt idx="1">
                  <c:v>5.8851012688846627</c:v>
                </c:pt>
                <c:pt idx="2">
                  <c:v>6.4598193756752407</c:v>
                </c:pt>
                <c:pt idx="3">
                  <c:v>8.5167053051106389</c:v>
                </c:pt>
                <c:pt idx="4">
                  <c:v>8.1605673131284604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D94-42A5-AEE7-FB3AB0693E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D94-42A5-AEE7-FB3AB0693E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0.5888439073262326</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0.35307333010424724</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9.8434204671145942E-2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1.0276390773542348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9.843420467114683E-2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0.35307333010424635</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0.43731346001357529</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9.0381448764917973</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0.32792698136469234</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0.25651148458781847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7.151348408831204E-2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0.74659058863143812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7.151348408831204E-2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0.1923728368879587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9.2904596284980432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1.1829585870636539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0.48504060596205001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0.13522569452353927</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1.4117369914148146</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0.13522569452353839</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0.48504060596205001</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0.35514717262884155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8.702882321463882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0.27786425573851403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0.82821402887027062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0.23089987908534759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2.410561851921198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0.23089987908534759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0.82821402887027062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0.23868544728199304</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7.1832291590313062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8.7457129911421916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73-4E04-A305-10B63608F49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73-4E04-A305-10B63608F49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6E4-475F-A314-CC52C9F327E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6E4-475F-A314-CC52C9F327E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0.17141079100279555</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0.17461352171928368</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4.8680944352808453E-2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0.508222125698925</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4.8680944352808453E-2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0.17461352171928368</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9.2665373298670417E-2</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9.6142627590705896</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0.3131929758425791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0.10970113298018092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1.1452642042173231</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0.10970113298018092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0.39348663878496559</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0.62598029776803266</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8.2294627614397005</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4.9857409262845129</c:v>
                </c:pt>
                <c:pt idx="1">
                  <c:v>7.2206705541521874</c:v>
                </c:pt>
                <c:pt idx="2">
                  <c:v>7.4897197473249371</c:v>
                </c:pt>
                <c:pt idx="3">
                  <c:v>7.5627119624206269</c:v>
                </c:pt>
                <c:pt idx="4">
                  <c:v>6.8567524148280459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3.2042575743585351</c:v>
                </c:pt>
                <c:pt idx="1">
                  <c:v>5.6332485655474924</c:v>
                </c:pt>
                <c:pt idx="2">
                  <c:v>6.1263293792393192</c:v>
                </c:pt>
                <c:pt idx="3">
                  <c:v>6.5297339648749544</c:v>
                </c:pt>
                <c:pt idx="4">
                  <c:v>5.8631339540930876</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0.51324921336249218</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0.33766648808992716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9.4138892307210398E-2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0.98279662803113421</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9.4138892307208621E-2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0.33766648808992805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0.1899874938158419</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8.1831450717479441</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0.31740213072564405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9.4989398415504134E-2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0.99167579066908917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9.4989398415505022E-2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0.34071716569669164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0.25304431816852002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8.6410326087938625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0.39063309656077738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0.1098284408770045</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1.1465932805284424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0.1098284408770045</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0.3939432790679902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0.21001283655985148</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8.1703314160861762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0.37734546612642106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0.21571101510639856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6.0138618242660868E-2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0.62783860925897628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6.0138618242660868E-2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0.21571101510639856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7.2505266847436189E-2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9.4665524861210404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0.2366325426612601</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0.28749527284258036</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8.0151532602640962E-2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0.83677058485392664</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8.0151532602641851E-2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0.28749527284258036</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0.21702942862025054</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8.9152038347360243</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8.1613223804131945</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F14-417B-AC0C-658E79E2AD3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F14-417B-AC0C-658E79E2AD3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1F-45C8-9CDE-209DE6F2C22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1F-45C8-9CDE-209DE6F2C22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4.8714916459580593E-2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0.21813056231371775</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6.0813169914254672E-2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0.63488083263792205</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6.0813169914254672E-2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0.19758227960802444</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9.3958012743822383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0.16080759683213053</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0.256403518881962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7.1483384056726607E-2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0.74627634858866543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7.1483384056726607E-2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0.16201485959034656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9.3333867801702564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8.9508037002375875</c:v>
                </c:pt>
                <c:pt idx="1">
                  <c:v>9.7541014610713113</c:v>
                </c:pt>
                <c:pt idx="2">
                  <c:v>8.9280532193477651</c:v>
                </c:pt>
                <c:pt idx="3">
                  <c:v>9.8046282995381677</c:v>
                </c:pt>
                <c:pt idx="4">
                  <c:v>8.1831450717479441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9.0298554076301869</c:v>
                </c:pt>
                <c:pt idx="1">
                  <c:v>9.8326387953851881</c:v>
                </c:pt>
                <c:pt idx="2">
                  <c:v>8.8694041142519335</c:v>
                </c:pt>
                <c:pt idx="3">
                  <c:v>9.6982678622349301</c:v>
                </c:pt>
                <c:pt idx="4">
                  <c:v>8.0223137538176577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0.94489667093748775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0.331195156081173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3.4576302592833414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0.331195156081173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0.8485422999790897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5.7547790866870852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0.19678171909767173</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0.46369361138818821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0.12927431203770468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1.3496054058835796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0.12927431203770468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0.13562924618206118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8.7346032106293059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0.15946061781901832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0.51231651659646449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0.14283001447936083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1.4911250087144223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0.14283001447935995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0.48952990569545207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8.9572640289733592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Your Trust</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165-47A1-9DF2-1D4FD3EAFA4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165-47A1-9DF2-1D4FD3EAFA4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6A3-4C49-A549-E24CECCD94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6A3-4C49-A549-E24CECCD94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0.33640199344502086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0.24136859451558434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2.5198537500144882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0.24136859451558568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0.86576423035984718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0.40600333065243444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7.5735887613377466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0.73006731153035087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0.49608550792000994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0.13830493061192239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1.4438837776198046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0.13830493061192239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0.49608550792000994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0.41115873520288915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7.9539324230551873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Your Trust</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7.1732360810764906</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2C-476F-B6D6-F79ECDEAEA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2C-476F-B6D6-F79ECDEAEA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34441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RTR | South Tees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37166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RTR | South Tees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3155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RTR | South Tees Hospitals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South Tees Hospitals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835926195"/>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239872892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190831920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c3_6. If you stayed overnight, did anything stop you from sleeping? I was not stopped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c3_1. If you stayed overnight, did anything stop you from sleeping?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 On the hospital ward, were you around people your own age?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c6. Were you able to get hospital food when it wasn't a mealtime?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234873377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c3_4. If you stayed overnight, did anything stop you from sleeping?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Tees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the hospital environment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stopped from sleeping by noise from other patients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ward: </a:t>
            </a:r>
            <a:r>
              <a:rPr lang="en-GB" sz="1200" b="0">
                <a:solidFill>
                  <a:prstClr val="black"/>
                </a:solidFill>
                <a:latin typeface="Arial"/>
              </a:rPr>
              <a:t>Children and young people being around others their own age on the ward</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access to hospital food outside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stopped from sleeping by room temperature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 </a:t>
            </a:r>
            <a:r>
              <a:rPr lang="en-GB" sz="1200" b="0" noProof="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taking time to listen to children and young people's fears or worries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111122639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81543540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187934991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p47. Did staff take the time to listen to your child's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252506732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Operations and procedures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p64. During the operations or procedures, did staff try to distract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p35. Were you able to be with your child as much as you wanted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p44. Did staff take into account your child's existing individual needs?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South Tees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kumimoji="0" lang="en-GB" sz="1200" b="0" i="0" u="none" strike="noStrike" kern="1200" cap="none" spc="0" normalizeH="0" baseline="0" noProof="0">
                <a:ln>
                  <a:noFill/>
                </a:ln>
                <a:solidFill>
                  <a:prstClr val="black"/>
                </a:solidFill>
                <a:effectLst/>
                <a:uLnTx/>
                <a:uFillTx/>
                <a:latin typeface="Arial"/>
                <a:ea typeface="+mj-ea"/>
                <a:cs typeface="+mj-cs"/>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 </a:t>
            </a:r>
            <a:r>
              <a:rPr lang="en-GB" sz="1200" b="0">
                <a:solidFill>
                  <a:prstClr val="black"/>
                </a:solidFill>
                <a:latin typeface="Arial"/>
              </a:rPr>
              <a:t>Staff taking time to listen to children's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Operations and procedures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feeling that staff provide enough distraction for children and young people during operations and procedures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understanding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a:solidFill>
                  <a:prstClr val="black"/>
                </a:solidFill>
                <a:latin typeface="Arial"/>
              </a:rPr>
              <a:t>Parents / carers being able to stay with children and young people as needed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Staff accommodating children and young people's individual needs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1245</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229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5398147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90769807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8AD138E-DFAC-6A3B-1081-5CF61B896F83}"/>
              </a:ext>
            </a:extLst>
          </p:cNvPr>
          <p:cNvGraphicFramePr/>
          <p:nvPr>
            <p:extLst>
              <p:ext uri="{D42A27DB-BD31-4B8C-83A1-F6EECF244321}">
                <p14:modId xmlns:p14="http://schemas.microsoft.com/office/powerpoint/2010/main" val="42029410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169E4B2D-46E5-7524-A5D8-00758A6C4D5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38083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933280816"/>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27536251"/>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46016538"/>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2414331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767771524"/>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3046985888"/>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40924767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89973902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154290605"/>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4773697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C2E0B321-BC92-76EB-0211-15C542386F59}"/>
              </a:ext>
            </a:extLst>
          </p:cNvPr>
          <p:cNvGraphicFramePr/>
          <p:nvPr>
            <p:extLst>
              <p:ext uri="{D42A27DB-BD31-4B8C-83A1-F6EECF244321}">
                <p14:modId xmlns:p14="http://schemas.microsoft.com/office/powerpoint/2010/main" val="4363803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0F3F3B89-F1DA-E3A9-A770-DF4E5D1BAC8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758129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2410796190"/>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294946474"/>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3664486663"/>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65115382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98982293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17350382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16982676"/>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9841579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1407458830"/>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1956873204"/>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1856895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88F09DF-44D3-4CD0-3B24-128CE1D495FB}"/>
              </a:ext>
            </a:extLst>
          </p:cNvPr>
          <p:cNvGraphicFramePr/>
          <p:nvPr>
            <p:extLst>
              <p:ext uri="{D42A27DB-BD31-4B8C-83A1-F6EECF244321}">
                <p14:modId xmlns:p14="http://schemas.microsoft.com/office/powerpoint/2010/main" val="46891860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D55420F7-A99E-5DD4-1F54-8FA0CAE8386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55605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102944476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356976662"/>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668592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25095868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23632075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09591620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159234F9-9FEA-23B2-E579-A1BCA4CF3072}"/>
              </a:ext>
            </a:extLst>
          </p:cNvPr>
          <p:cNvGraphicFramePr/>
          <p:nvPr>
            <p:extLst>
              <p:ext uri="{D42A27DB-BD31-4B8C-83A1-F6EECF244321}">
                <p14:modId xmlns:p14="http://schemas.microsoft.com/office/powerpoint/2010/main" val="34772124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F6878E57-4024-07E8-29EE-EA2D81E92C4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0714521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2993942585"/>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333250767"/>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129330039"/>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866638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4123292498"/>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240315761"/>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3871877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18634210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38385366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217502889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5201405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45058271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50E7990B-9F2A-24E6-53CF-69BCECFEC040}"/>
              </a:ext>
            </a:extLst>
          </p:cNvPr>
          <p:cNvGraphicFramePr/>
          <p:nvPr>
            <p:extLst>
              <p:ext uri="{D42A27DB-BD31-4B8C-83A1-F6EECF244321}">
                <p14:modId xmlns:p14="http://schemas.microsoft.com/office/powerpoint/2010/main" val="29051321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405F2683-A4C4-EB5B-9847-A2C38EEC676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70548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25111587"/>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118014922"/>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290803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2888073554"/>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46064080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7561113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A3F388A-7D32-A60E-76CA-EEC67526B19D}"/>
              </a:ext>
            </a:extLst>
          </p:cNvPr>
          <p:cNvGraphicFramePr/>
          <p:nvPr>
            <p:extLst>
              <p:ext uri="{D42A27DB-BD31-4B8C-83A1-F6EECF244321}">
                <p14:modId xmlns:p14="http://schemas.microsoft.com/office/powerpoint/2010/main" val="34187682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C28B7E9-4CF8-967B-1562-1FE5D5C4880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918741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47566725"/>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42358522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124534492"/>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126753046"/>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1405397100"/>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71482244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428641908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B1563C47-1BE8-2722-0D4C-203F40DD8801}"/>
              </a:ext>
            </a:extLst>
          </p:cNvPr>
          <p:cNvGraphicFramePr/>
          <p:nvPr>
            <p:extLst>
              <p:ext uri="{D42A27DB-BD31-4B8C-83A1-F6EECF244321}">
                <p14:modId xmlns:p14="http://schemas.microsoft.com/office/powerpoint/2010/main" val="17868247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285AB6B2-471A-5274-B5B7-2687F639C44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779399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861339234"/>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221677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4249876871"/>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122221393"/>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1410029273"/>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225263865"/>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1978522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62149298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3568639555"/>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2449137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2386059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230489660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E2E22DF-22BA-F9F4-A877-90640ACD2458}"/>
              </a:ext>
            </a:extLst>
          </p:cNvPr>
          <p:cNvGraphicFramePr/>
          <p:nvPr>
            <p:extLst>
              <p:ext uri="{D42A27DB-BD31-4B8C-83A1-F6EECF244321}">
                <p14:modId xmlns:p14="http://schemas.microsoft.com/office/powerpoint/2010/main" val="16518756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8CC176D-14E6-3599-9644-B661DB5C63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090610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016582983"/>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2331473352"/>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2896177883"/>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498296199"/>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11062076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24936734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6682592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8130E5A-A645-BFF4-00D6-518022A23F85}"/>
              </a:ext>
            </a:extLst>
          </p:cNvPr>
          <p:cNvGraphicFramePr/>
          <p:nvPr>
            <p:extLst>
              <p:ext uri="{D42A27DB-BD31-4B8C-83A1-F6EECF244321}">
                <p14:modId xmlns:p14="http://schemas.microsoft.com/office/powerpoint/2010/main" val="108604100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3F7C34B-C9D1-C377-D65A-E620B20FBF8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75192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170895459"/>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2192571614"/>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323400013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658107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933753932"/>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3987722836"/>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17415940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52345990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612869599"/>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33086532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2493895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272D225-910F-059C-DA14-41D26FB55C00}"/>
              </a:ext>
            </a:extLst>
          </p:cNvPr>
          <p:cNvGraphicFramePr/>
          <p:nvPr>
            <p:extLst>
              <p:ext uri="{D42A27DB-BD31-4B8C-83A1-F6EECF244321}">
                <p14:modId xmlns:p14="http://schemas.microsoft.com/office/powerpoint/2010/main" val="10512268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AA0EFA5-A8D5-CD72-4B46-495C713592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40166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218426209"/>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3016271796"/>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23102282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583737768"/>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4066234572"/>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8393721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1366736542"/>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4532146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75854875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822C91-41F6-329A-4839-270AA00FA4BF}"/>
              </a:ext>
            </a:extLst>
          </p:cNvPr>
          <p:cNvGraphicFramePr/>
          <p:nvPr>
            <p:extLst>
              <p:ext uri="{D42A27DB-BD31-4B8C-83A1-F6EECF244321}">
                <p14:modId xmlns:p14="http://schemas.microsoft.com/office/powerpoint/2010/main" val="297958479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3104552-B26C-2EF2-0DCD-70274F4C442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42614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3671882551"/>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973241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013559532"/>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1893377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7704878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2AA4C42-8DC4-D4F5-C5F2-8448ACFB33D3}"/>
              </a:ext>
            </a:extLst>
          </p:cNvPr>
          <p:cNvGraphicFramePr/>
          <p:nvPr>
            <p:extLst>
              <p:ext uri="{D42A27DB-BD31-4B8C-83A1-F6EECF244321}">
                <p14:modId xmlns:p14="http://schemas.microsoft.com/office/powerpoint/2010/main" val="28628414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CF4880D-9F18-4223-3932-8300D3A6D6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347691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2181892383"/>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2245035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1937379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4774361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364369402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A8D2B44-8BB3-1E74-303F-0CFC431D499B}"/>
              </a:ext>
            </a:extLst>
          </p:cNvPr>
          <p:cNvGraphicFramePr/>
          <p:nvPr>
            <p:extLst>
              <p:ext uri="{D42A27DB-BD31-4B8C-83A1-F6EECF244321}">
                <p14:modId xmlns:p14="http://schemas.microsoft.com/office/powerpoint/2010/main" val="22697530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01B9CC0-B69C-437F-2D28-4D75176E8F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9083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140025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483475813"/>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103835658"/>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636099646"/>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1905125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1772758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C1CC5834-45D4-3A97-D43A-C873B42B0783}"/>
              </a:ext>
            </a:extLst>
          </p:cNvPr>
          <p:cNvGraphicFramePr/>
          <p:nvPr>
            <p:extLst>
              <p:ext uri="{D42A27DB-BD31-4B8C-83A1-F6EECF244321}">
                <p14:modId xmlns:p14="http://schemas.microsoft.com/office/powerpoint/2010/main" val="390799167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797883-B9BE-8084-F355-E29BB535CA8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86916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0228115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2862647664"/>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231918995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347285697"/>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9198900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383104596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BAE3285-2AD0-F91A-A181-2B578474E424}"/>
              </a:ext>
            </a:extLst>
          </p:cNvPr>
          <p:cNvGraphicFramePr/>
          <p:nvPr>
            <p:extLst>
              <p:ext uri="{D42A27DB-BD31-4B8C-83A1-F6EECF244321}">
                <p14:modId xmlns:p14="http://schemas.microsoft.com/office/powerpoint/2010/main" val="34854662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2BA824-A884-7334-5561-B0A25C4B83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334004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885832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682655827"/>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017928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83289966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6CC8985-C461-989C-D9DB-932625D51D39}"/>
              </a:ext>
            </a:extLst>
          </p:cNvPr>
          <p:cNvGraphicFramePr/>
          <p:nvPr>
            <p:extLst>
              <p:ext uri="{D42A27DB-BD31-4B8C-83A1-F6EECF244321}">
                <p14:modId xmlns:p14="http://schemas.microsoft.com/office/powerpoint/2010/main" val="41837786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FB95201-7E14-5BDA-78E2-E05FAE45CBB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2643349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30637383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862155750"/>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357003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1301881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65FF325-D2A9-3918-F0C0-57FDFDA1A3F5}"/>
              </a:ext>
            </a:extLst>
          </p:cNvPr>
          <p:cNvGraphicFramePr/>
          <p:nvPr>
            <p:extLst>
              <p:ext uri="{D42A27DB-BD31-4B8C-83A1-F6EECF244321}">
                <p14:modId xmlns:p14="http://schemas.microsoft.com/office/powerpoint/2010/main" val="1502468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D9422C7-7D90-3AE1-A367-C5A13354E7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13403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2531369447"/>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0854586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4286285"/>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3327134605"/>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376732059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301459776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8A42E4-5890-ABF4-110E-08D93DA97EE7}"/>
              </a:ext>
            </a:extLst>
          </p:cNvPr>
          <p:cNvGraphicFramePr/>
          <p:nvPr>
            <p:extLst>
              <p:ext uri="{D42A27DB-BD31-4B8C-83A1-F6EECF244321}">
                <p14:modId xmlns:p14="http://schemas.microsoft.com/office/powerpoint/2010/main" val="9093037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49518A9-6C00-A650-A88D-4997EAB3A75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97935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4229252580"/>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1315724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23334455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58996251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1576092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1560A9D3-39FD-4919-CAA4-1AAAC5C3DBB1}"/>
              </a:ext>
            </a:extLst>
          </p:cNvPr>
          <p:cNvGraphicFramePr/>
          <p:nvPr>
            <p:extLst>
              <p:ext uri="{D42A27DB-BD31-4B8C-83A1-F6EECF244321}">
                <p14:modId xmlns:p14="http://schemas.microsoft.com/office/powerpoint/2010/main" val="23570929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0B769CA4-E4B1-67C3-F826-D1A5EA488F1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58508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53711446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3840847288"/>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4251364970"/>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938035215"/>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8297740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224223121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7F13C52-4A20-6028-4878-B1BBB4047A84}"/>
              </a:ext>
            </a:extLst>
          </p:cNvPr>
          <p:cNvGraphicFramePr/>
          <p:nvPr>
            <p:extLst>
              <p:ext uri="{D42A27DB-BD31-4B8C-83A1-F6EECF244321}">
                <p14:modId xmlns:p14="http://schemas.microsoft.com/office/powerpoint/2010/main" val="482173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A56ADC2-A6A5-5A6C-5194-C46AA26F78B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85505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4075428935"/>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353758038"/>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185961183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1097602581"/>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66832417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3851790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117207399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8E93029-F934-B1EB-64EB-C6EB9813E583}"/>
              </a:ext>
            </a:extLst>
          </p:cNvPr>
          <p:cNvGraphicFramePr/>
          <p:nvPr>
            <p:extLst>
              <p:ext uri="{D42A27DB-BD31-4B8C-83A1-F6EECF244321}">
                <p14:modId xmlns:p14="http://schemas.microsoft.com/office/powerpoint/2010/main" val="7855734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5B30088-1559-594A-D450-09E5E522598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209394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229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44%</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630051355"/>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1963008091"/>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115302383"/>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1444392668"/>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2964931010"/>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158858407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076986195"/>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677512101"/>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901936501"/>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99982860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40447884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42566197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9C1BAE-196A-746C-1BF3-7D01F944ADD2}"/>
              </a:ext>
            </a:extLst>
          </p:cNvPr>
          <p:cNvGraphicFramePr/>
          <p:nvPr>
            <p:extLst>
              <p:ext uri="{D42A27DB-BD31-4B8C-83A1-F6EECF244321}">
                <p14:modId xmlns:p14="http://schemas.microsoft.com/office/powerpoint/2010/main" val="198723215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49984D6-2569-DCBD-D352-880F538FDBC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067652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902375355"/>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3770410982"/>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628753950"/>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176532502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1740373870"/>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c23.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p30_5. Did any of the following bother your child while you were in the waiting area? Not knowing what was happening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p47. Did staff take the time to listen to your child's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p54. Was there enough choice of hospital food for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p57. Overall, how would you rate your access to food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19241466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 On the hospital ward, were you around people your own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c3_6. If you stayed overnight, did anything stop you from sleeping? I was not stopped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c5. Was there enough choice of hospital food?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 Were you involved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Were you able to talk to staff without your parent or carer being there?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c22. Before the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p39. Did staff keep you informed about what was happening while your child was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p41. Did you feel that staff caring for and treating your child listened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p45. Did staff caring for and treating your child seem aware of their medical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p52. Did you have confidence and trust in the staff caring for and treating your child?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p63. Before your child's operations or procedures, how well did staff explain what would be done?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p65. Afterwards, how well did staff explain how the operations or procedures had gone?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p70. Overall, how well was your child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746616178"/>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c3_1. If you stayed overnight, did anything stop you from sleeping?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Did you feel able to ask staff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p37. Did staff caring for and treating your child communicate with them in a way that your child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05958400"/>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357247054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1444</TotalTime>
  <Words>12223</Words>
  <Application>Microsoft Office PowerPoint</Application>
  <PresentationFormat>Widescreen</PresentationFormat>
  <Paragraphs>1622</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South Tees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2025-05-23T14:28:36Z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